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576" r:id="rId2"/>
    <p:sldId id="577" r:id="rId3"/>
    <p:sldId id="584" r:id="rId4"/>
    <p:sldId id="583" r:id="rId5"/>
    <p:sldId id="585" r:id="rId6"/>
    <p:sldId id="586" r:id="rId7"/>
    <p:sldId id="587" r:id="rId8"/>
    <p:sldId id="588" r:id="rId9"/>
    <p:sldId id="589" r:id="rId10"/>
    <p:sldId id="590" r:id="rId11"/>
    <p:sldId id="591" r:id="rId12"/>
    <p:sldId id="592" r:id="rId13"/>
    <p:sldId id="593" r:id="rId14"/>
    <p:sldId id="594" r:id="rId15"/>
    <p:sldId id="595" r:id="rId16"/>
    <p:sldId id="557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6"/>
    <p:restoredTop sz="94909"/>
  </p:normalViewPr>
  <p:slideViewPr>
    <p:cSldViewPr snapToGrid="0" snapToObjects="1">
      <p:cViewPr varScale="1">
        <p:scale>
          <a:sx n="81" d="100"/>
          <a:sy n="81" d="100"/>
        </p:scale>
        <p:origin x="97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B93C7-8FC4-EE42-8AC2-90A3E5DEBBDE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92533-3434-9043-BB0C-14101ABFFB0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527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492533-3434-9043-BB0C-14101ABFFB0B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7086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ABE1DD-7CDF-7E4D-9A14-F71EC1F7F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8AF814D-130D-1C4D-BD5E-341C71445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EA8E0E-74F9-2240-A1CB-454D35E08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775DD7-16A8-C440-8C8B-D60FC078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2A16A91-E77E-2443-9862-743F809BE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1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850BED-9A42-D843-9BED-88A55A180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C8CEA7F-37A8-F447-B162-70E544F67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03639DA-E45B-F044-94E0-7E305B4A4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165B3B6-E3D9-484F-83F1-DEF07C09E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B830F9-46E0-7C49-AF40-F095D065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727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7CAFF06-13BE-4348-94EA-8D8DEB1DD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7650FDE-6526-4F44-9ABB-9E6953EE9F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874AEE5-7292-CA4F-A51C-104443C11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3DFB29-A364-C84F-BC07-295A9409A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7A2B4D-1533-2649-8EDB-61B66379C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645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2E34EF-068B-D443-B9E8-CAAD779C4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9422BE-18B8-2848-9A84-EA9205568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9B9E9A-EB9D-D64A-9029-F355F01EC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55F1B6-B85E-0A40-85D5-F26E3F1D2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7A4EEF-29AA-6C4E-BC2C-51E5DA66D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16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1DE9E4-BD63-784D-A4ED-07E5DB322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98136DA-DEFA-4842-9B5F-F5786B061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E90854B-F301-3148-BE84-D910D18C0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AFC5A0-DE38-F244-8094-6B5520CB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355F5EF-245B-C543-9F6F-6BB6F1EDD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728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33976-0BB6-5241-9417-FAF3E466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8DF27E-27EF-974A-8EC5-E24A86091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E0020CE-5492-734D-A51E-C59314C641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E1A1E0-E6AC-8D42-AF70-E6DBD1F74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2FA4158-A30F-B649-842E-9CE7A5669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7AA835D-4B24-B44B-B276-9C61A6E2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9567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19F6B2-AE19-8848-8984-9BDE8CD7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9C9652B-401E-0944-82EF-C6953DA69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D8E4312-38D6-2F4E-8867-09FBC4F23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881709C-E0D3-A24F-9144-0A3FA2213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B29114B-C5F0-8440-A035-F29FAC8341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9D5116C-7C6E-AA48-AE5A-E770DB401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F6E025B-6A59-2947-91BD-D9AB5D5B1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DF2C333-DAF2-CC4F-98B4-4ABF8131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480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C504D0-501A-A944-B640-9EF19353B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7C6BD3A-F110-BB40-B13E-73EAF3B9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C94B549-F9EF-EE4A-8E08-F8AC7350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14F3AC0-C447-E64F-8560-57D4F7E6F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4133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C7FC860-EDE0-F74E-A7FE-B071AAB12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603F992-9AFB-004C-B7CA-772549E45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40994B-6436-7142-954C-2DD7B384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725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D4FA1B-0040-F646-B5DE-D08C61B36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8B47AF-0D39-2848-A8A5-EE8A7A80D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AA058CF-9CD6-2E4D-801A-FB512FFBD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599068-8250-7A40-ABF4-B11A916BF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11F6618-E5D2-964B-A0A2-A329A0C1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E6A829-5743-9243-A6F8-017EB2F26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677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B562DF-30DC-3E40-B03D-DA981B1D8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283021F-B646-1B49-8D5A-8B2F1E7F88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242162-7215-F545-A207-E10EEB52B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6E276AB-911B-0E46-A7D0-72CD3C4D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0718DD1-05EE-A248-A48C-6527FB72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5C86C3-735F-8647-B56D-016CEEB0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341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chemeClr val="accent2">
                <a:lumMod val="0"/>
                <a:lumOff val="100000"/>
              </a:schemeClr>
            </a:gs>
            <a:gs pos="71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7F8ABC4-71D2-CB4D-8138-A858E7A22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DA0E85B-997F-3F4C-BB52-270CFAAC4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289A39B-32A9-854D-A3C1-713082AEF2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061EA-98A5-3447-BB13-7FB336B6BDA3}" type="datetimeFigureOut">
              <a:rPr lang="pt-BR" smtClean="0"/>
              <a:t>07/07/2021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9C7DAA6-C589-044D-84ED-242D82B17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FEFBAE-2215-9A4A-A08E-F0B23C729A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037E5-F0D0-7E4E-994B-CA7556F5F7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614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23F374ED-C580-764B-9F86-2F5F17818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796" y="1128159"/>
            <a:ext cx="3863340" cy="175194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0B135215-23DC-3A42-9F6B-2FC46E5D8CB2}"/>
              </a:ext>
            </a:extLst>
          </p:cNvPr>
          <p:cNvSpPr txBox="1"/>
          <p:nvPr/>
        </p:nvSpPr>
        <p:spPr>
          <a:xfrm>
            <a:off x="4337507" y="3429000"/>
            <a:ext cx="3516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>
                <a:latin typeface="Lao MN" pitchFamily="2" charset="0"/>
                <a:cs typeface="Lao MN" pitchFamily="2" charset="0"/>
              </a:rPr>
              <a:t>Audiência Pública ANP</a:t>
            </a:r>
          </a:p>
          <a:p>
            <a:pPr algn="ctr"/>
            <a:r>
              <a:rPr lang="pt-BR" sz="2400" b="1" dirty="0">
                <a:latin typeface="Lao MN" pitchFamily="2" charset="0"/>
                <a:cs typeface="Lao MN" pitchFamily="2" charset="0"/>
              </a:rPr>
              <a:t>Consulta Pública 7/21</a:t>
            </a:r>
          </a:p>
          <a:p>
            <a:pPr algn="ctr"/>
            <a:r>
              <a:rPr lang="pt-BR" sz="2400" b="1" dirty="0">
                <a:latin typeface="Lao MN" pitchFamily="2" charset="0"/>
                <a:cs typeface="Lao MN" pitchFamily="2" charset="0"/>
              </a:rPr>
              <a:t>07/07/21</a:t>
            </a:r>
          </a:p>
        </p:txBody>
      </p:sp>
    </p:spTree>
    <p:extLst>
      <p:ext uri="{BB962C8B-B14F-4D97-AF65-F5344CB8AC3E}">
        <p14:creationId xmlns:p14="http://schemas.microsoft.com/office/powerpoint/2010/main" val="1513889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Doc. 02 - Video Abastecimento Delivery" descr="Doc. 02 - Video Abastecimento Delivery">
            <a:hlinkClick r:id="" action="ppaction://media"/>
            <a:extLst>
              <a:ext uri="{FF2B5EF4-FFF2-40B4-BE49-F238E27FC236}">
                <a16:creationId xmlns:a16="http://schemas.microsoft.com/office/drawing/2014/main" id="{33A5B5FC-5D83-1649-BECE-7F08B80C59E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91780" y="1470322"/>
            <a:ext cx="2831690" cy="3917355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049E0C8-34A2-8847-814A-26E6EF6E414B}"/>
              </a:ext>
            </a:extLst>
          </p:cNvPr>
          <p:cNvSpPr txBox="1"/>
          <p:nvPr/>
        </p:nvSpPr>
        <p:spPr>
          <a:xfrm>
            <a:off x="0" y="19734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1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0" y="887135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/>
              <a:t>“Emenda à Proposta de Resolução”: </a:t>
            </a:r>
          </a:p>
          <a:p>
            <a:pPr algn="just"/>
            <a:endParaRPr lang="pt-BR" sz="1000" b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4E05278-AF3B-4F4B-9B35-5C50C02214D7}"/>
              </a:ext>
            </a:extLst>
          </p:cNvPr>
          <p:cNvSpPr txBox="1"/>
          <p:nvPr/>
        </p:nvSpPr>
        <p:spPr>
          <a:xfrm>
            <a:off x="0" y="19734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FE521F8-4A17-3E4B-9066-73CAA3DBEB49}"/>
              </a:ext>
            </a:extLst>
          </p:cNvPr>
          <p:cNvSpPr/>
          <p:nvPr/>
        </p:nvSpPr>
        <p:spPr>
          <a:xfrm>
            <a:off x="0" y="2315588"/>
            <a:ext cx="119019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/>
            <a:r>
              <a:rPr lang="pt-BR" sz="2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BR" sz="2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4º (...) XVII – Termo de Compromisso Autorizativo: instrumento por meio do qual a ANP autoriza, excepcionalmente, o agente revendedor varejista devidamente adimplente com o PMQC, obedecendo às regras pactuadas no referido termo e no artigo 31-A, a realizar o abastecimento de veículos automotivos com gasolina C, </a:t>
            </a:r>
            <a:r>
              <a:rPr lang="pt-BR" sz="26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diesel </a:t>
            </a:r>
            <a:r>
              <a:rPr lang="pt-BR" sz="2600" i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pt-BR" sz="2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 etanol hidratado, fora das instalações autorizadas à atividade regulada por ele desempenhada</a:t>
            </a:r>
            <a:r>
              <a:rPr lang="pt-B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BR" sz="2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(NR) </a:t>
            </a:r>
            <a:endParaRPr lang="pt-BR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66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0" y="887135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/>
              <a:t>“Emenda à Proposta de Resolução”: </a:t>
            </a:r>
          </a:p>
          <a:p>
            <a:pPr algn="just"/>
            <a:endParaRPr lang="pt-BR" sz="1000" b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4E05278-AF3B-4F4B-9B35-5C50C02214D7}"/>
              </a:ext>
            </a:extLst>
          </p:cNvPr>
          <p:cNvSpPr txBox="1"/>
          <p:nvPr/>
        </p:nvSpPr>
        <p:spPr>
          <a:xfrm>
            <a:off x="0" y="19734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A49DFE2-C456-5440-886E-9833C2F6B4D7}"/>
              </a:ext>
            </a:extLst>
          </p:cNvPr>
          <p:cNvSpPr/>
          <p:nvPr/>
        </p:nvSpPr>
        <p:spPr>
          <a:xfrm>
            <a:off x="-350542" y="1432859"/>
            <a:ext cx="1201309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“Art. 31-A. O abastecimento de veículos com gasolina C, etanol hidratado e </a:t>
            </a:r>
            <a:r>
              <a:rPr lang="pt-BR" sz="2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diesel </a:t>
            </a:r>
            <a:r>
              <a:rPr lang="pt-BR" sz="2000" i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pela revenda varejista de combustíveis automotivos fora do estabelecimento autorizado, com aquisição do produto pelo consumidor previamente à operação, depende de autorização específica pela ANP.</a:t>
            </a: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..................................................................................................................................................................</a:t>
            </a:r>
          </a:p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3º A autorização só permitirá o abastecimento de veículos fora do estabelecimento até os limites do município onde se encontra o revendedor varejista autorizado pela ANP</a:t>
            </a:r>
            <a:r>
              <a:rPr lang="pt-BR" sz="2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incluindo áreas rurais</a:t>
            </a:r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..................................................................................................................................................................</a:t>
            </a:r>
          </a:p>
          <a:p>
            <a:pPr marL="450215" algn="just"/>
            <a:r>
              <a:rPr lang="pt-BR" sz="2000" i="1" dirty="0"/>
              <a:t>§ 5º O veículo utilizado deverá conter em seu tanque exclusivamente um tipo de produto ou, caso contenha mais de um tipo, ser capaz de segregá-los, totalizando uma capacidade máxima de </a:t>
            </a:r>
            <a:r>
              <a:rPr lang="pt-BR" sz="2000" i="1" dirty="0">
                <a:solidFill>
                  <a:srgbClr val="FF0000"/>
                </a:solidFill>
              </a:rPr>
              <a:t>25 m³</a:t>
            </a:r>
            <a:r>
              <a:rPr lang="pt-BR" sz="2000" i="1" dirty="0"/>
              <a:t> de produto.</a:t>
            </a:r>
            <a:endParaRPr lang="pt-BR" sz="2000" dirty="0"/>
          </a:p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6º Será vedada a atividade de abastecimento de veículo:</a:t>
            </a:r>
          </a:p>
          <a:p>
            <a:pPr marL="450215" algn="just"/>
            <a:r>
              <a:rPr lang="pt-B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[Exclusão incisos </a:t>
            </a:r>
            <a:r>
              <a:rPr lang="pt-BR" sz="20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pt-B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II]</a:t>
            </a:r>
            <a:endParaRPr lang="pt-BR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/>
            <a:r>
              <a:rPr lang="pt-BR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..................................................................................................................................................................</a:t>
            </a:r>
          </a:p>
          <a:p>
            <a:pPr marL="450215" algn="just"/>
            <a:r>
              <a:rPr lang="pt-BR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[Exclusão §§ 11 e 12]</a:t>
            </a:r>
          </a:p>
          <a:p>
            <a:pPr marL="450215" algn="just"/>
            <a:r>
              <a:rPr lang="pt-BR" sz="2000" i="1" dirty="0"/>
              <a:t>§ 11. A atividade autorizada a que se refere o caput, quando exercida em desacordo com as normas pactuadas no Termo de Compromisso, implicará no cancelamento da autorização concedida bem como ensejará a instauração de processo administrativo </a:t>
            </a:r>
            <a:r>
              <a:rPr lang="pt-BR" sz="2000" i="1" dirty="0">
                <a:solidFill>
                  <a:srgbClr val="FF0000"/>
                </a:solidFill>
              </a:rPr>
              <a:t>sancionatório</a:t>
            </a:r>
            <a:r>
              <a:rPr lang="pt-BR" sz="2000" i="1" dirty="0"/>
              <a:t> que, </a:t>
            </a:r>
            <a:r>
              <a:rPr lang="pt-BR" sz="2000" i="1" dirty="0">
                <a:solidFill>
                  <a:srgbClr val="FF0000"/>
                </a:solidFill>
              </a:rPr>
              <a:t>em razão de sua gravidade,</a:t>
            </a:r>
            <a:r>
              <a:rPr lang="pt-BR" sz="2000" i="1" dirty="0"/>
              <a:t> poderá levar à revogação da autorização de revenda varejista, tendo em vista o disposto no art. 30, II, 'e'</a:t>
            </a:r>
            <a:r>
              <a:rPr lang="pt-BR" sz="2000" dirty="0"/>
              <a:t>"</a:t>
            </a:r>
            <a:r>
              <a:rPr lang="pt-BR" sz="2000" i="1" dirty="0"/>
              <a:t>. </a:t>
            </a:r>
            <a:r>
              <a:rPr lang="pt-BR" sz="2000" dirty="0"/>
              <a:t>(NR)</a:t>
            </a:r>
          </a:p>
          <a:p>
            <a:pPr marL="450215" algn="just"/>
            <a:endParaRPr lang="pt-BR" sz="2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24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191426" y="874455"/>
            <a:ext cx="1182166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pt-BR" sz="3200" b="1" dirty="0"/>
              <a:t>Contrária a Proposta de Resolução nos Termos apresentados:</a:t>
            </a:r>
            <a:endParaRPr lang="pt-BR" sz="3200" dirty="0"/>
          </a:p>
          <a:p>
            <a:pPr lvl="2"/>
            <a:endParaRPr lang="pt-BR" sz="2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3000" dirty="0"/>
              <a:t>Ausência de Tratamento Isonômico em Relação ao </a:t>
            </a:r>
            <a:r>
              <a:rPr lang="pt-BR" sz="3000" i="1" dirty="0"/>
              <a:t>Delivery </a:t>
            </a:r>
            <a:r>
              <a:rPr lang="pt-BR" sz="3000" dirty="0"/>
              <a:t>(</a:t>
            </a:r>
            <a:r>
              <a:rPr lang="pt-BR" sz="3000" i="1" dirty="0"/>
              <a:t>comparativo regras do art. 31-A e da RANP 08/07)</a:t>
            </a:r>
            <a:r>
              <a:rPr lang="pt-BR" sz="3000" dirty="0"/>
              <a:t>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3000" dirty="0"/>
              <a:t>Concorrência Desleal.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3000" dirty="0"/>
              <a:t>Problemas de Fiscalização.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3000" dirty="0"/>
              <a:t>Risco de Ampliação dos Problemas de Adulteração.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3000" dirty="0"/>
              <a:t>Risco de Ampliação dos Problemas de Sonegação.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5CC7503-1A98-7149-849D-7FB934061CFC}"/>
              </a:ext>
            </a:extLst>
          </p:cNvPr>
          <p:cNvSpPr txBox="1"/>
          <p:nvPr/>
        </p:nvSpPr>
        <p:spPr>
          <a:xfrm>
            <a:off x="0" y="20500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Comercialização Gasolina e Etanol por </a:t>
            </a:r>
            <a:r>
              <a:rPr lang="pt-BR" sz="2600" b="1" dirty="0" err="1">
                <a:latin typeface="Lao MN" pitchFamily="2" charset="0"/>
                <a:cs typeface="Lao MN" pitchFamily="2" charset="0"/>
              </a:rPr>
              <a:t>TRRs</a:t>
            </a:r>
            <a:endParaRPr lang="pt-BR" sz="2600" b="1" dirty="0">
              <a:latin typeface="Lao MN" pitchFamily="2" charset="0"/>
              <a:cs typeface="Lao MN" pitchFamily="2" charset="0"/>
            </a:endParaRP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932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D5CC7503-1A98-7149-849D-7FB934061CFC}"/>
              </a:ext>
            </a:extLst>
          </p:cNvPr>
          <p:cNvSpPr txBox="1"/>
          <p:nvPr/>
        </p:nvSpPr>
        <p:spPr>
          <a:xfrm>
            <a:off x="0" y="20500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Comercialização Gasolina e Etanol por </a:t>
            </a:r>
            <a:r>
              <a:rPr lang="pt-BR" sz="2600" b="1" dirty="0" err="1">
                <a:latin typeface="Lao MN" pitchFamily="2" charset="0"/>
                <a:cs typeface="Lao MN" pitchFamily="2" charset="0"/>
              </a:rPr>
              <a:t>TRRs</a:t>
            </a:r>
            <a:endParaRPr lang="pt-BR" sz="2600" b="1" dirty="0">
              <a:latin typeface="Lao MN" pitchFamily="2" charset="0"/>
              <a:cs typeface="Lao MN" pitchFamily="2" charset="0"/>
            </a:endParaRP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pic>
        <p:nvPicPr>
          <p:cNvPr id="8" name="Imagem 7" descr="Carro estacionado na frente de um caminhão&#10;&#10;Descrição gerada automaticamente com confiança média">
            <a:extLst>
              <a:ext uri="{FF2B5EF4-FFF2-40B4-BE49-F238E27FC236}">
                <a16:creationId xmlns:a16="http://schemas.microsoft.com/office/drawing/2014/main" id="{8E976CD0-5074-F240-AACF-585E3DF9B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781" y="1066780"/>
            <a:ext cx="9144000" cy="542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180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D5CC7503-1A98-7149-849D-7FB934061CFC}"/>
              </a:ext>
            </a:extLst>
          </p:cNvPr>
          <p:cNvSpPr txBox="1"/>
          <p:nvPr/>
        </p:nvSpPr>
        <p:spPr>
          <a:xfrm>
            <a:off x="0" y="20500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Comercialização Gasolina e Etanol por </a:t>
            </a:r>
            <a:r>
              <a:rPr lang="pt-BR" sz="2600" b="1" dirty="0" err="1">
                <a:latin typeface="Lao MN" pitchFamily="2" charset="0"/>
                <a:cs typeface="Lao MN" pitchFamily="2" charset="0"/>
              </a:rPr>
              <a:t>TRRs</a:t>
            </a:r>
            <a:endParaRPr lang="pt-BR" sz="2600" b="1" dirty="0">
              <a:latin typeface="Lao MN" pitchFamily="2" charset="0"/>
              <a:cs typeface="Lao MN" pitchFamily="2" charset="0"/>
            </a:endParaRP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6A2CA4A-3111-3D4F-BFB2-9501CF87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87" y="1076134"/>
            <a:ext cx="9454718" cy="514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44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A1E7F206-61DC-1D44-A3A0-A63AAF51B7D5}"/>
              </a:ext>
            </a:extLst>
          </p:cNvPr>
          <p:cNvSpPr txBox="1"/>
          <p:nvPr/>
        </p:nvSpPr>
        <p:spPr>
          <a:xfrm>
            <a:off x="1303020" y="4457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pic>
        <p:nvPicPr>
          <p:cNvPr id="5" name="Picture 3" descr="AbriLivre-Logo-01-P.png">
            <a:extLst>
              <a:ext uri="{FF2B5EF4-FFF2-40B4-BE49-F238E27FC236}">
                <a16:creationId xmlns:a16="http://schemas.microsoft.com/office/drawing/2014/main" id="{2281CF17-4C8E-7042-8AAD-817DB838AF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7190A823-43DC-094F-AB79-9BB95BE65E86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432C57F3-EC3F-7C4D-9EF9-31C604BAF245}"/>
              </a:ext>
            </a:extLst>
          </p:cNvPr>
          <p:cNvSpPr txBox="1"/>
          <p:nvPr/>
        </p:nvSpPr>
        <p:spPr>
          <a:xfrm>
            <a:off x="119292" y="2564513"/>
            <a:ext cx="119402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latin typeface="Lao MN" pitchFamily="2" charset="0"/>
                <a:cs typeface="Lao MN" pitchFamily="2" charset="0"/>
              </a:rPr>
              <a:t>OBRIGADO</a:t>
            </a:r>
          </a:p>
          <a:p>
            <a:pPr algn="ctr"/>
            <a:endParaRPr lang="pt-BR" sz="2400" dirty="0">
              <a:latin typeface="Lao MN" pitchFamily="2" charset="0"/>
              <a:cs typeface="Lao MN" pitchFamily="2" charset="0"/>
            </a:endParaRPr>
          </a:p>
          <a:p>
            <a:pPr algn="ctr"/>
            <a:r>
              <a:rPr lang="pt-BR" sz="2400" dirty="0">
                <a:latin typeface="Lao MN" pitchFamily="2" charset="0"/>
                <a:cs typeface="Lao MN" pitchFamily="2" charset="0"/>
              </a:rPr>
              <a:t>RODRIGO ZINGALES OLLER DO NASCIMENTO</a:t>
            </a:r>
          </a:p>
          <a:p>
            <a:pPr algn="ctr"/>
            <a:endParaRPr lang="pt-BR" sz="2400" dirty="0">
              <a:latin typeface="Lao MN" pitchFamily="2" charset="0"/>
              <a:cs typeface="Lao MN" pitchFamily="2" charset="0"/>
            </a:endParaRPr>
          </a:p>
          <a:p>
            <a:pPr algn="ctr"/>
            <a:r>
              <a:rPr lang="pt-BR" sz="2400" dirty="0" err="1">
                <a:latin typeface="Lao MN" pitchFamily="2" charset="0"/>
                <a:cs typeface="Lao MN" pitchFamily="2" charset="0"/>
              </a:rPr>
              <a:t>diretoria@abrilivre.org</a:t>
            </a:r>
            <a:endParaRPr lang="pt-BR" sz="2400" dirty="0">
              <a:latin typeface="Lao MN" pitchFamily="2" charset="0"/>
              <a:cs typeface="Lao MN" pitchFamily="2" charset="0"/>
            </a:endParaRPr>
          </a:p>
          <a:p>
            <a:pPr marL="457200" indent="-457200" algn="just">
              <a:buAutoNum type="arabicPeriod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marL="457200" indent="-457200" algn="just">
              <a:buAutoNum type="arabicPeriod"/>
            </a:pPr>
            <a:endParaRPr lang="pt-BR" sz="2400" dirty="0">
              <a:latin typeface="Lao MN" pitchFamily="2" charset="0"/>
              <a:cs typeface="Lao MN" pitchFamily="2" charset="0"/>
            </a:endParaRPr>
          </a:p>
          <a:p>
            <a:pPr marL="457200" indent="-457200">
              <a:buAutoNum type="arabicPeriod"/>
            </a:pPr>
            <a:endParaRPr lang="pt-BR" sz="2400" dirty="0">
              <a:latin typeface="Lao MN" pitchFamily="2" charset="0"/>
              <a:cs typeface="Lao MN" pitchFamily="2" charset="0"/>
            </a:endParaRPr>
          </a:p>
          <a:p>
            <a:endParaRPr lang="pt-BR" sz="2400" dirty="0">
              <a:latin typeface="Lao MN" pitchFamily="2" charset="0"/>
              <a:cs typeface="Lao MN" pitchFamily="2" charset="0"/>
            </a:endParaRPr>
          </a:p>
          <a:p>
            <a:pPr indent="-285750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94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A1E7F206-61DC-1D44-A3A0-A63AAF51B7D5}"/>
              </a:ext>
            </a:extLst>
          </p:cNvPr>
          <p:cNvSpPr txBox="1"/>
          <p:nvPr/>
        </p:nvSpPr>
        <p:spPr>
          <a:xfrm>
            <a:off x="1303020" y="4457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pic>
        <p:nvPicPr>
          <p:cNvPr id="5" name="Picture 3" descr="AbriLivre-Logo-01-P.png">
            <a:extLst>
              <a:ext uri="{FF2B5EF4-FFF2-40B4-BE49-F238E27FC236}">
                <a16:creationId xmlns:a16="http://schemas.microsoft.com/office/drawing/2014/main" id="{2281CF17-4C8E-7042-8AAD-817DB838A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29BE3C6-7451-3945-A13E-FC3378C44A7E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5F25F475-4D15-4C4F-BB17-6B7FB2F4BC51}"/>
              </a:ext>
            </a:extLst>
          </p:cNvPr>
          <p:cNvSpPr txBox="1"/>
          <p:nvPr/>
        </p:nvSpPr>
        <p:spPr>
          <a:xfrm>
            <a:off x="132500" y="209473"/>
            <a:ext cx="892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Lao MN" pitchFamily="2" charset="0"/>
                <a:cs typeface="Lao MN" pitchFamily="2" charset="0"/>
              </a:rPr>
              <a:t>Bandeiras AbriLivre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65ECE9A7-837D-EF48-BC11-11B9275C0E73}"/>
              </a:ext>
            </a:extLst>
          </p:cNvPr>
          <p:cNvSpPr/>
          <p:nvPr/>
        </p:nvSpPr>
        <p:spPr>
          <a:xfrm>
            <a:off x="1" y="987292"/>
            <a:ext cx="1197864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b="1" dirty="0"/>
              <a:t>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endParaRPr lang="pt-BR" sz="1400" b="1" dirty="0"/>
          </a:p>
          <a:p>
            <a:pPr lvl="0">
              <a:lnSpc>
                <a:spcPct val="150000"/>
              </a:lnSpc>
            </a:pPr>
            <a:endParaRPr lang="pt-BR" sz="2200" b="1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endParaRPr lang="pt-BR" sz="2400" b="1" dirty="0"/>
          </a:p>
          <a:p>
            <a:r>
              <a:rPr lang="pt-BR" b="1" dirty="0"/>
              <a:t>  </a:t>
            </a:r>
            <a:endParaRPr lang="pt-BR" dirty="0"/>
          </a:p>
          <a:p>
            <a:pPr lvl="0"/>
            <a:endParaRPr lang="pt-BR" dirty="0"/>
          </a:p>
          <a:p>
            <a:r>
              <a:rPr lang="pt-BR" b="1" dirty="0"/>
              <a:t> </a:t>
            </a:r>
            <a:endParaRPr lang="pt-BR" dirty="0"/>
          </a:p>
          <a:p>
            <a:r>
              <a:rPr lang="pt-BR" b="1" dirty="0"/>
              <a:t>  </a:t>
            </a:r>
            <a:endParaRPr lang="pt-BR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endParaRPr lang="pt-BR" sz="2400" b="1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endParaRPr lang="pt-BR" sz="2400" b="1" dirty="0"/>
          </a:p>
          <a:p>
            <a:pPr marL="342900" indent="-342900">
              <a:buFont typeface="+mj-lt"/>
              <a:buAutoNum type="arabicPeriod"/>
            </a:pPr>
            <a:endParaRPr lang="pt-BR" sz="2600" dirty="0"/>
          </a:p>
          <a:p>
            <a:pPr marL="342900" lvl="0" indent="-342900">
              <a:buFont typeface="+mj-lt"/>
              <a:buAutoNum type="arabicPeriod"/>
            </a:pPr>
            <a:endParaRPr lang="pt-BR" sz="26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4BF234E-3597-DE4A-AB20-047CBF5A0952}"/>
              </a:ext>
            </a:extLst>
          </p:cNvPr>
          <p:cNvSpPr txBox="1"/>
          <p:nvPr/>
        </p:nvSpPr>
        <p:spPr>
          <a:xfrm>
            <a:off x="213359" y="1110402"/>
            <a:ext cx="119402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Livre Mercado, Livre Iniciativa, Livre Concorrência, Competitividade e Proteção aos Consumidores.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Maiores Preocupações:</a:t>
            </a:r>
          </a:p>
          <a:p>
            <a:pPr marL="971550" lvl="3" indent="-342900" algn="just">
              <a:buFont typeface="Wingdings" pitchFamily="2" charset="2"/>
              <a:buChar char="Ø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Transparência nas Políticas Comerciais e de Precificação das Distribuidoras Bandeiradas.</a:t>
            </a:r>
          </a:p>
          <a:p>
            <a:pPr marL="971550" lvl="3" indent="-342900" algn="just">
              <a:buFont typeface="Wingdings" pitchFamily="2" charset="2"/>
              <a:buChar char="Ø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Tratamento Isonômico aos postos de combustíveis. </a:t>
            </a:r>
          </a:p>
          <a:p>
            <a:pPr marL="971550" lvl="3" indent="-342900" algn="just">
              <a:buFont typeface="Wingdings" pitchFamily="2" charset="2"/>
              <a:buChar char="Ø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Qualidade e Informações Claras e Transparentes aos Consumidores.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marL="0" lvl="1"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marL="0" lvl="1"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Maior Liberdade na Aquisição de Combustíveis Comuns.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Maior Competitividade ao Setor.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endParaRPr lang="pt-BR" sz="600" dirty="0">
              <a:latin typeface="Lao MN" pitchFamily="2" charset="0"/>
              <a:cs typeface="Lao MN" pitchFamily="2" charset="0"/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latin typeface="Lao MN" pitchFamily="2" charset="0"/>
                <a:cs typeface="Lao MN" pitchFamily="2" charset="0"/>
              </a:rPr>
              <a:t>Maior Fiscalização e Combate a Adulteração de Combustíveis e Sonegação de Tributos.</a:t>
            </a:r>
          </a:p>
        </p:txBody>
      </p:sp>
    </p:spTree>
    <p:extLst>
      <p:ext uri="{BB962C8B-B14F-4D97-AF65-F5344CB8AC3E}">
        <p14:creationId xmlns:p14="http://schemas.microsoft.com/office/powerpoint/2010/main" val="393832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F2A145A8-096F-834D-9B92-303BF7DE9E32}"/>
              </a:ext>
            </a:extLst>
          </p:cNvPr>
          <p:cNvSpPr txBox="1"/>
          <p:nvPr/>
        </p:nvSpPr>
        <p:spPr>
          <a:xfrm>
            <a:off x="0" y="205006"/>
            <a:ext cx="949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Lao MN" pitchFamily="2" charset="0"/>
                <a:cs typeface="Lao MN" pitchFamily="2" charset="0"/>
              </a:rPr>
              <a:t>CP 7/21: Tutela da Fidelidade à Bandeira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206477" y="877711"/>
            <a:ext cx="1180661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pt-BR" sz="3200" b="1" dirty="0"/>
              <a:t>“Fim da Tutela de Fidelidade à Bandeira”: </a:t>
            </a:r>
            <a:r>
              <a:rPr lang="pt-BR" sz="3200" dirty="0"/>
              <a:t>Favorável 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Fomenta Contratos de Exclusividade.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Fomenta Condutas </a:t>
            </a:r>
            <a:r>
              <a:rPr lang="pt-BR" sz="2600" dirty="0" err="1"/>
              <a:t>Anticompetitivas</a:t>
            </a:r>
            <a:r>
              <a:rPr lang="pt-BR" sz="2600" dirty="0"/>
              <a:t> (Discriminação de Preços, Fixação de Preço de Revenda e Cartel).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Induz o Consumidor a Erro em relação à Marca ser Sinônimo de Qualidade dos Combustíveis Comuns.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Inexistência de Responsabilidade Solidária entre Distribuidora e Posto </a:t>
            </a:r>
          </a:p>
          <a:p>
            <a:pPr lvl="1" algn="just"/>
            <a:endParaRPr lang="pt-BR" sz="1000" dirty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pt-BR" sz="3200" b="1" dirty="0"/>
              <a:t>“</a:t>
            </a:r>
            <a:r>
              <a:rPr lang="pt-BR" sz="3200" b="1" dirty="0" err="1"/>
              <a:t>Corregulação</a:t>
            </a:r>
            <a:r>
              <a:rPr lang="pt-BR" sz="3200" b="1" dirty="0"/>
              <a:t> dos Contratos de Exclusividade”: </a:t>
            </a:r>
            <a:r>
              <a:rPr lang="pt-BR" sz="3200" dirty="0"/>
              <a:t>Favorável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Resolução dos Problemas de Cláusulas Abusivas.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Mitigação Condutas </a:t>
            </a:r>
            <a:r>
              <a:rPr lang="pt-BR" sz="2600" dirty="0" err="1"/>
              <a:t>Anticompetitivas</a:t>
            </a:r>
            <a:r>
              <a:rPr lang="pt-BR" sz="2600" dirty="0"/>
              <a:t> (Discriminação de Preços, Fixação de Preço de Revenda e Cartel).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Incremento da Concorrência </a:t>
            </a:r>
            <a:r>
              <a:rPr lang="pt-BR" sz="2600" dirty="0" err="1"/>
              <a:t>intra</a:t>
            </a:r>
            <a:r>
              <a:rPr lang="pt-BR" sz="2600" dirty="0"/>
              <a:t> e </a:t>
            </a:r>
            <a:r>
              <a:rPr lang="pt-BR" sz="2600" dirty="0" err="1"/>
              <a:t>intermarca</a:t>
            </a:r>
            <a:r>
              <a:rPr lang="pt-BR" sz="2600" dirty="0"/>
              <a:t>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Redução dos Preços de Compra e dos Preços de Venda.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600" dirty="0"/>
              <a:t>Regulação na Transparência das Políticas Comerciais de Preços e Descontos.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925095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F2A145A8-096F-834D-9B92-303BF7DE9E32}"/>
              </a:ext>
            </a:extLst>
          </p:cNvPr>
          <p:cNvSpPr txBox="1"/>
          <p:nvPr/>
        </p:nvSpPr>
        <p:spPr>
          <a:xfrm>
            <a:off x="0" y="205006"/>
            <a:ext cx="949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Lao MN" pitchFamily="2" charset="0"/>
                <a:cs typeface="Lao MN" pitchFamily="2" charset="0"/>
              </a:rPr>
              <a:t>CP 7/21: Tutela da Fidelidade à Bandeira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0" y="887135"/>
            <a:ext cx="12192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/>
              <a:t>“Bomba Não-Exclusiva”: </a:t>
            </a:r>
            <a:r>
              <a:rPr lang="pt-BR" sz="3200" dirty="0"/>
              <a:t>Favorável com as seguintes Mudanças. </a:t>
            </a:r>
            <a:endParaRPr lang="pt-BR" sz="3200" b="1" dirty="0"/>
          </a:p>
          <a:p>
            <a:pPr algn="just"/>
            <a:endParaRPr lang="pt-BR" sz="1000" b="1" dirty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pt-BR" sz="3000" b="1" dirty="0"/>
              <a:t>Substituição do termo “Bomba” por “Bico de Abastecimento”:</a:t>
            </a:r>
            <a:endParaRPr lang="pt-BR" sz="10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Otimização da Infraestrutura de tanque, dutos, bombas e bicos.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Incremento da Oferta de Combustível pelo posto.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Manutenção no número de pontos de abastecimento.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Otimização do espaço e tempo de abastecimento dos consumidores.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pt-BR" sz="1000" dirty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pt-BR" sz="3000" b="1" dirty="0"/>
              <a:t>Substituição do termo “Tanque Exclusivo” por “Compartimento de Tanque Exclusivo”:</a:t>
            </a:r>
            <a:r>
              <a:rPr lang="pt-BR" sz="3000" dirty="0"/>
              <a:t> 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Maior segurança jurídica ao posto revendedor. 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Otimização da Infraestrutura de tanque, dutos, bombas e bicos.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3000" dirty="0"/>
              <a:t>Viabilização da implementação do modelo de oferta de combustível comum fornecido por outras distribuidoras.</a:t>
            </a:r>
          </a:p>
        </p:txBody>
      </p:sp>
    </p:spTree>
    <p:extLst>
      <p:ext uri="{BB962C8B-B14F-4D97-AF65-F5344CB8AC3E}">
        <p14:creationId xmlns:p14="http://schemas.microsoft.com/office/powerpoint/2010/main" val="305760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F2A145A8-096F-834D-9B92-303BF7DE9E32}"/>
              </a:ext>
            </a:extLst>
          </p:cNvPr>
          <p:cNvSpPr txBox="1"/>
          <p:nvPr/>
        </p:nvSpPr>
        <p:spPr>
          <a:xfrm>
            <a:off x="0" y="205006"/>
            <a:ext cx="949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Lao MN" pitchFamily="2" charset="0"/>
                <a:cs typeface="Lao MN" pitchFamily="2" charset="0"/>
              </a:rPr>
              <a:t>CP 7/21: Tutela da Fidelidade à Bandeira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0" y="887135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/>
              <a:t>“Bomba Não-Exclusiva”: </a:t>
            </a:r>
          </a:p>
          <a:p>
            <a:pPr algn="just"/>
            <a:endParaRPr lang="pt-BR" sz="1000" b="1" dirty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pt-BR" sz="3000" b="1" dirty="0"/>
              <a:t>Substituição da limitação prevista de “duas bombas não-exclusivas” por “50% dos bicos de abastecimento instalados no posto”:</a:t>
            </a:r>
            <a:endParaRPr lang="pt-BR" sz="10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Otimização da Infraestrutura de tanque, dutos, bombas e bicos.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Incremento e Liberdade de Decisão da Capacidade de Oferta de Combustível pelo posto.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Manutenção no número de pontos de abastecimento.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Otimização do espaço e tempo de abastecimento dos consumidores.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pt-BR" sz="1200" dirty="0"/>
          </a:p>
          <a:p>
            <a:pPr marL="457200" indent="-457200" algn="just">
              <a:buFont typeface="Wingdings" pitchFamily="2" charset="2"/>
              <a:buChar char="Ø"/>
            </a:pPr>
            <a:r>
              <a:rPr lang="pt-BR" sz="3000" b="1" dirty="0"/>
              <a:t>Adoção da Proposta da SDC de padronização do layout e comunicação visual dos “bicos de abastecimento não-exclusivos”: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Maior clareza e transparência informacional aos consumidores.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t-BR" sz="2800" dirty="0"/>
              <a:t>Mitigação dos riscos de informação enganosa aos consumidores.</a:t>
            </a:r>
          </a:p>
        </p:txBody>
      </p:sp>
    </p:spTree>
    <p:extLst>
      <p:ext uri="{BB962C8B-B14F-4D97-AF65-F5344CB8AC3E}">
        <p14:creationId xmlns:p14="http://schemas.microsoft.com/office/powerpoint/2010/main" val="425570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F2A145A8-096F-834D-9B92-303BF7DE9E32}"/>
              </a:ext>
            </a:extLst>
          </p:cNvPr>
          <p:cNvSpPr txBox="1"/>
          <p:nvPr/>
        </p:nvSpPr>
        <p:spPr>
          <a:xfrm>
            <a:off x="0" y="205006"/>
            <a:ext cx="949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Lao MN" pitchFamily="2" charset="0"/>
                <a:cs typeface="Lao MN" pitchFamily="2" charset="0"/>
              </a:rPr>
              <a:t>CP 7/21: Tutela da Fidelidade à Bandeira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0" y="887135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/>
              <a:t>“Emenda à Proposta de Resolução”: </a:t>
            </a:r>
          </a:p>
          <a:p>
            <a:pPr algn="just"/>
            <a:endParaRPr lang="pt-BR" sz="1000" b="1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B8FDEEA5-97D5-404F-87A8-D7C9F35BF31B}"/>
              </a:ext>
            </a:extLst>
          </p:cNvPr>
          <p:cNvSpPr/>
          <p:nvPr/>
        </p:nvSpPr>
        <p:spPr>
          <a:xfrm>
            <a:off x="-178904" y="1425199"/>
            <a:ext cx="120661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/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§6º O revendedor varejista que optar por exibir a marca comercial de um distribuidor de combustíveis líquidos, de acordo com o § 2º, poderá optar, através do preenchimento da Ficha Cadastral a que se refere o inciso </a:t>
            </a:r>
            <a:r>
              <a:rPr lang="pt-BR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art. 11 pela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alocação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até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50% dos bicos de abastecimento instalados e constantes n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bombas medidoras,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quais devem estar 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interligados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aos compartimentos do tanque destinados, específica e exclusivamente, para o armazenamento e abastecimento de combustíveis fornecidos por outra distribuidora distinta daquela titular da marca ostentada pelo posto.   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sz="1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7º A ANP divulgará em seu endereço eletrônico a informação da opção ou não, feita pelo revendedor varejista, de instalar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bico de abastecimento de bomba medidora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compartimento 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tanque não-exclusivos, conforme o disposto no § 6º.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sz="1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8º Para efeito do disposto no parágrafo 6º, o revendedor varejista deverá: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retirar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bico de abastecimento não-exclusivo 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bomba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medidora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logomarca e a identificação visual com a combinação de cores que caracterizam o distribuidor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titular da marca e definido na Ficha Cadastral do posto arquivada na ANP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 – identificar, de forma destacada e de fácil visualização, em cada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bico de abastecimento não-exclusivo 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bomba medidora, o nome fantasia, se houver, a razão social e o CNPJ do distribuidor fornecedor do respectivo combustível automotivo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ofertado por meio deste bico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e 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/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 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não poderá exibir,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bico de abastecimento não-exclusivo 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bomba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medidora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qualquer 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identificação visual que possa confundir ou induzir a erro o consumidor quanto à marca comercial do distribuidor, </a:t>
            </a:r>
            <a:r>
              <a:rPr lang="pt-BR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ostentada pelo posto revendedor</a:t>
            </a:r>
            <a:r>
              <a:rPr lang="pt-BR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(NR)</a:t>
            </a:r>
            <a:r>
              <a:rPr lang="pt-BR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467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191426" y="874455"/>
            <a:ext cx="11821669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pt-BR" sz="3200" b="1" dirty="0"/>
              <a:t>Opinião Dividida entre os Associados:</a:t>
            </a:r>
            <a:endParaRPr lang="pt-BR" sz="3200" dirty="0"/>
          </a:p>
          <a:p>
            <a:endParaRPr lang="pt-BR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3200" b="1" dirty="0"/>
              <a:t>Favoráveis ao Delivery: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pt-BR" sz="2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Consideram uma boa oportunidade para expansão da oferta.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Dúvidas quanto à viabilidade econômica.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Inviabilidade de implementação técnica, face às obrigações estabelecidas no art. 31-A.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Preocupações com o agravamento dos problemas concorrenciais decorrentes de ações irregulares associadas a, por exemplo, (</a:t>
            </a:r>
            <a:r>
              <a:rPr lang="pt-BR" sz="2600" dirty="0" err="1"/>
              <a:t>i</a:t>
            </a:r>
            <a:r>
              <a:rPr lang="pt-BR" sz="2600" dirty="0"/>
              <a:t>) forma de abastecimento, (</a:t>
            </a:r>
            <a:r>
              <a:rPr lang="pt-BR" sz="2600" dirty="0" err="1"/>
              <a:t>ii</a:t>
            </a:r>
            <a:r>
              <a:rPr lang="pt-BR" sz="2600" dirty="0"/>
              <a:t>) adulteração de combustível e (</a:t>
            </a:r>
            <a:r>
              <a:rPr lang="pt-BR" sz="2600" dirty="0" err="1"/>
              <a:t>iii</a:t>
            </a:r>
            <a:r>
              <a:rPr lang="pt-BR" sz="2600" dirty="0"/>
              <a:t>) sonegação de tributos.  </a:t>
            </a:r>
            <a:r>
              <a:rPr lang="pt-BR" sz="3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5CC7503-1A98-7149-849D-7FB934061CFC}"/>
              </a:ext>
            </a:extLst>
          </p:cNvPr>
          <p:cNvSpPr txBox="1"/>
          <p:nvPr/>
        </p:nvSpPr>
        <p:spPr>
          <a:xfrm>
            <a:off x="0" y="20500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41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F2A145A8-096F-834D-9B92-303BF7DE9E32}"/>
              </a:ext>
            </a:extLst>
          </p:cNvPr>
          <p:cNvSpPr txBox="1"/>
          <p:nvPr/>
        </p:nvSpPr>
        <p:spPr>
          <a:xfrm>
            <a:off x="0" y="19734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191426" y="874455"/>
            <a:ext cx="1182166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pt-BR" sz="3200" b="1" dirty="0"/>
              <a:t>Opinião Dividida entre os Associados da </a:t>
            </a:r>
            <a:r>
              <a:rPr lang="pt-BR" sz="3200" b="1" dirty="0" err="1"/>
              <a:t>AbriLivre</a:t>
            </a:r>
            <a:r>
              <a:rPr lang="pt-BR" sz="3200" b="1" dirty="0"/>
              <a:t>:</a:t>
            </a:r>
            <a:endParaRPr lang="pt-BR" sz="3200" dirty="0"/>
          </a:p>
          <a:p>
            <a:endParaRPr lang="pt-BR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3200" b="1" dirty="0"/>
              <a:t>Contrários ao Delivery: </a:t>
            </a:r>
          </a:p>
          <a:p>
            <a:pPr lvl="2"/>
            <a:endParaRPr lang="pt-BR" sz="12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Não teriam condições econômicas para implementação desse modelo.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Inviabilidade de implementação técnica, face às obrigações estabelecidas no art. 31-A.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pt-BR" sz="2600" dirty="0"/>
              <a:t>Preocupações com o agravamento dos problemas concorrenciais decorrentes de ações irregulares associadas a, por exemplo, (</a:t>
            </a:r>
            <a:r>
              <a:rPr lang="pt-BR" sz="2600" dirty="0" err="1"/>
              <a:t>i</a:t>
            </a:r>
            <a:r>
              <a:rPr lang="pt-BR" sz="2600" dirty="0"/>
              <a:t>) forma de abastecimento, (</a:t>
            </a:r>
            <a:r>
              <a:rPr lang="pt-BR" sz="2600" dirty="0" err="1"/>
              <a:t>ii</a:t>
            </a:r>
            <a:r>
              <a:rPr lang="pt-BR" sz="2600" dirty="0"/>
              <a:t>) adulteração de combustível e (</a:t>
            </a:r>
            <a:r>
              <a:rPr lang="pt-BR" sz="2600" dirty="0" err="1"/>
              <a:t>iii</a:t>
            </a:r>
            <a:r>
              <a:rPr lang="pt-BR" sz="2600" dirty="0"/>
              <a:t>) sonegação de tributos. </a:t>
            </a:r>
            <a:endParaRPr lang="pt-BR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000" dirty="0"/>
          </a:p>
          <a:p>
            <a:pPr marL="457200" indent="-457200">
              <a:buFont typeface="Wingdings" pitchFamily="2" charset="2"/>
              <a:buChar char="Ø"/>
            </a:pPr>
            <a:r>
              <a:rPr lang="pt-BR" sz="3200" b="1" dirty="0"/>
              <a:t>Entendimento Consensual: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pt-BR" sz="2600" b="1" dirty="0"/>
              <a:t>Contrária à Proposta:</a:t>
            </a:r>
            <a:r>
              <a:rPr lang="pt-BR" sz="2600" dirty="0"/>
              <a:t> </a:t>
            </a:r>
            <a:r>
              <a:rPr lang="pt-BR" sz="2600" b="1" u="sng" dirty="0"/>
              <a:t>Se</a:t>
            </a:r>
            <a:r>
              <a:rPr lang="pt-BR" sz="2600" dirty="0"/>
              <a:t> mantidas as regras e obrigações previstas no Art. 31-A.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pt-BR" sz="2600" b="1" dirty="0"/>
              <a:t>Favorável à Proposta:</a:t>
            </a:r>
            <a:r>
              <a:rPr lang="pt-BR" sz="2600" dirty="0"/>
              <a:t> </a:t>
            </a:r>
            <a:r>
              <a:rPr lang="pt-BR" sz="2600" b="1" u="sng" dirty="0"/>
              <a:t>Se</a:t>
            </a:r>
            <a:r>
              <a:rPr lang="pt-BR" sz="2600" dirty="0"/>
              <a:t> alteradas as regras e obrigações previstas no Art. 31-A para equacioná-las às obrigações e direitos dos </a:t>
            </a:r>
            <a:r>
              <a:rPr lang="pt-BR" sz="2600" dirty="0" err="1"/>
              <a:t>TRRs</a:t>
            </a:r>
            <a:r>
              <a:rPr lang="pt-BR" sz="2600" dirty="0"/>
              <a:t>.</a:t>
            </a:r>
            <a:endParaRPr lang="pt-BR" sz="2600" b="1" dirty="0"/>
          </a:p>
        </p:txBody>
      </p:sp>
    </p:spTree>
    <p:extLst>
      <p:ext uri="{BB962C8B-B14F-4D97-AF65-F5344CB8AC3E}">
        <p14:creationId xmlns:p14="http://schemas.microsoft.com/office/powerpoint/2010/main" val="3104929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briLivre-Logo-01-P.png">
            <a:extLst>
              <a:ext uri="{FF2B5EF4-FFF2-40B4-BE49-F238E27FC236}">
                <a16:creationId xmlns:a16="http://schemas.microsoft.com/office/drawing/2014/main" id="{BF397B87-3F94-4AEE-BDDB-ED9831C575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170" y="205006"/>
            <a:ext cx="2561926" cy="555272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FE4FFDF1-FD75-E34C-A3DC-045004BC1C22}"/>
              </a:ext>
            </a:extLst>
          </p:cNvPr>
          <p:cNvCxnSpPr>
            <a:cxnSpLocks/>
          </p:cNvCxnSpPr>
          <p:nvPr/>
        </p:nvCxnSpPr>
        <p:spPr>
          <a:xfrm>
            <a:off x="0" y="815102"/>
            <a:ext cx="9052560" cy="0"/>
          </a:xfrm>
          <a:prstGeom prst="line">
            <a:avLst/>
          </a:prstGeom>
          <a:ln w="85725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5E240-0E43-6E43-9DED-8B00C416799F}"/>
              </a:ext>
            </a:extLst>
          </p:cNvPr>
          <p:cNvSpPr txBox="1"/>
          <p:nvPr/>
        </p:nvSpPr>
        <p:spPr>
          <a:xfrm>
            <a:off x="191426" y="874455"/>
            <a:ext cx="11821669" cy="716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pt-BR" sz="3200" b="1" dirty="0"/>
              <a:t>Problemas Constatados nas regras e obrigações do Art. 31-A:</a:t>
            </a:r>
            <a:endParaRPr lang="pt-BR" sz="3200" dirty="0"/>
          </a:p>
          <a:p>
            <a:endParaRPr lang="pt-BR" sz="12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b="1" dirty="0"/>
              <a:t>Ausência de tratamento isonômico </a:t>
            </a:r>
            <a:r>
              <a:rPr lang="pt-BR" sz="3000" dirty="0"/>
              <a:t>em relação às obrigações e direitos dos </a:t>
            </a:r>
            <a:r>
              <a:rPr lang="pt-BR" sz="3000" b="1" dirty="0" err="1"/>
              <a:t>TRRs</a:t>
            </a:r>
            <a:r>
              <a:rPr lang="pt-BR" sz="3000" dirty="0"/>
              <a:t>, definidos na RANP 8/07.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dirty="0"/>
              <a:t>Liberação do </a:t>
            </a:r>
            <a:r>
              <a:rPr lang="pt-BR" sz="3000" i="1" dirty="0"/>
              <a:t>delivery </a:t>
            </a:r>
            <a:r>
              <a:rPr lang="pt-BR" sz="3000" dirty="0"/>
              <a:t>para comercialização de </a:t>
            </a:r>
            <a:r>
              <a:rPr lang="pt-BR" sz="3000" b="1" dirty="0"/>
              <a:t>diesel B</a:t>
            </a:r>
            <a:r>
              <a:rPr lang="pt-BR" sz="3000" dirty="0"/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dirty="0"/>
              <a:t>Liberação do abastecimento de combustíveis em </a:t>
            </a:r>
            <a:r>
              <a:rPr lang="pt-BR" sz="3000" b="1" dirty="0"/>
              <a:t>garagens</a:t>
            </a:r>
            <a:r>
              <a:rPr lang="pt-BR" sz="3000" dirty="0"/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dirty="0"/>
              <a:t>Liberação do abastecimento de combustíveis em </a:t>
            </a:r>
            <a:r>
              <a:rPr lang="pt-BR" sz="3000" b="1" dirty="0"/>
              <a:t>áreas rurais</a:t>
            </a:r>
            <a:r>
              <a:rPr lang="pt-BR" sz="3000" dirty="0"/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dirty="0"/>
              <a:t>Liberação do abastecimento em caminhões com </a:t>
            </a:r>
            <a:r>
              <a:rPr lang="pt-BR" sz="3000" b="1" dirty="0"/>
              <a:t>capacidade superior a 2 m</a:t>
            </a:r>
            <a:r>
              <a:rPr lang="pt-BR" sz="3000" b="1" baseline="30000" dirty="0"/>
              <a:t>3</a:t>
            </a:r>
            <a:r>
              <a:rPr lang="pt-BR" sz="3000" dirty="0"/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sz="3000" b="1" dirty="0"/>
              <a:t>Dificuldades</a:t>
            </a:r>
            <a:r>
              <a:rPr lang="pt-BR" sz="3000" dirty="0"/>
              <a:t> na verificação de </a:t>
            </a:r>
            <a:r>
              <a:rPr lang="pt-BR" sz="3000" b="1" dirty="0"/>
              <a:t>áreas habilitadas para realização do abastecimento</a:t>
            </a:r>
            <a:r>
              <a:rPr lang="pt-BR" sz="3000" dirty="0"/>
              <a:t>, uma vez mantidas as vedações previstas nos incisos </a:t>
            </a:r>
            <a:r>
              <a:rPr lang="pt-BR" sz="3000" dirty="0" err="1"/>
              <a:t>I</a:t>
            </a:r>
            <a:r>
              <a:rPr lang="pt-BR" sz="3000" dirty="0"/>
              <a:t> e II do § 6º do art. 31-A (“piso semipermeável” / “piso permeável” e “garagens”).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3200" baseline="30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32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pt-BR" sz="32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4FAACEF-F8EA-7743-8A67-5B050B8D53C1}"/>
              </a:ext>
            </a:extLst>
          </p:cNvPr>
          <p:cNvSpPr txBox="1"/>
          <p:nvPr/>
        </p:nvSpPr>
        <p:spPr>
          <a:xfrm>
            <a:off x="0" y="205006"/>
            <a:ext cx="9451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b="1" dirty="0">
                <a:latin typeface="Lao MN" pitchFamily="2" charset="0"/>
                <a:cs typeface="Lao MN" pitchFamily="2" charset="0"/>
              </a:rPr>
              <a:t>CP 7/21: Venda via Delivery por postos revendedores</a:t>
            </a:r>
          </a:p>
          <a:p>
            <a:endParaRPr lang="pt-BR" sz="2400" b="1" dirty="0">
              <a:latin typeface="Lao MN" pitchFamily="2" charset="0"/>
              <a:cs typeface="Lao M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805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16077</TotalTime>
  <Words>1501</Words>
  <Application>Microsoft Office PowerPoint</Application>
  <PresentationFormat>Widescreen</PresentationFormat>
  <Paragraphs>147</Paragraphs>
  <Slides>16</Slides>
  <Notes>1</Notes>
  <HiddenSlides>0</HiddenSlides>
  <MMClips>1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Lao MN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Vitor Sabag</dc:creator>
  <cp:lastModifiedBy>Ana Paula Silva</cp:lastModifiedBy>
  <cp:revision>274</cp:revision>
  <dcterms:created xsi:type="dcterms:W3CDTF">2020-02-06T01:52:50Z</dcterms:created>
  <dcterms:modified xsi:type="dcterms:W3CDTF">2021-07-07T11:34:55Z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3241696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